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81"/>
    <a:srgbClr val="FFC425"/>
    <a:srgbClr val="0F5A93"/>
    <a:srgbClr val="004B98"/>
    <a:srgbClr val="346392"/>
    <a:srgbClr val="004376"/>
    <a:srgbClr val="91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73096-E2D2-45D6-8CFE-720725E37D8E}" v="23" dt="2022-08-02T13:29:59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0" autoAdjust="0"/>
    <p:restoredTop sz="94674" autoAdjust="0"/>
  </p:normalViewPr>
  <p:slideViewPr>
    <p:cSldViewPr snapToObjects="1">
      <p:cViewPr varScale="1">
        <p:scale>
          <a:sx n="144" d="100"/>
          <a:sy n="144" d="100"/>
        </p:scale>
        <p:origin x="126" y="9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35" d="100"/>
          <a:sy n="135" d="100"/>
        </p:scale>
        <p:origin x="52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95FF97-7B3E-6D45-AC37-B6B9F19A8FE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463BE3-AE57-3544-B4B7-08FFEA2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C6F062-FA9A-DF4E-8988-FC237E7F7E5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497412-DED5-6940-BEB7-ACB0D9BE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412-DED5-6940-BEB7-ACB0D9BE52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5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B5B296CF-BBCD-3C44-BC8F-2271921B8039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66950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48" y="1199555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3600" b="1" i="0" cap="none" baseline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648" y="1962150"/>
            <a:ext cx="7772400" cy="2514600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F5A93"/>
                </a:solidFill>
                <a:latin typeface="Times New Roman"/>
                <a:cs typeface="Times New Roman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17272C45-4F4B-F745-99BA-C2FCE0284256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64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4092"/>
            <a:ext cx="8229600" cy="246645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69941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24E5D58D-0314-BE47-BE96-A1F1173527E1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543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2950"/>
            <a:ext cx="8229600" cy="685800"/>
          </a:xfrm>
          <a:prstGeom prst="rect">
            <a:avLst/>
          </a:prstGeom>
        </p:spPr>
        <p:txBody>
          <a:bodyPr tIns="0" bIns="0"/>
          <a:lstStyle>
            <a:lvl1pPr algn="l">
              <a:buNone/>
              <a:defRPr sz="3300"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539763"/>
            <a:ext cx="2590800" cy="2807208"/>
          </a:xfrm>
          <a:prstGeom prst="rect">
            <a:avLst/>
          </a:prstGeom>
        </p:spPr>
        <p:txBody>
          <a:bodyPr lIns="45720" rIns="0"/>
          <a:lstStyle>
            <a:lvl1pPr marL="0" indent="0">
              <a:spcBef>
                <a:spcPts val="225"/>
              </a:spcBef>
              <a:buNone/>
              <a:defRPr sz="1350" b="1" i="0">
                <a:ln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24200" y="1533023"/>
            <a:ext cx="5257800" cy="2813948"/>
          </a:xfrm>
          <a:prstGeom prst="rect">
            <a:avLst/>
          </a:prstGeom>
        </p:spPr>
        <p:txBody>
          <a:bodyPr/>
          <a:lstStyle>
            <a:lvl1pPr algn="l">
              <a:buClr>
                <a:schemeClr val="bg1"/>
              </a:buClr>
              <a:buSzPct val="100000"/>
              <a:buFont typeface="Arial"/>
              <a:buChar char="•"/>
              <a:defRPr sz="22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 algn="l">
              <a:buClr>
                <a:schemeClr val="bg1"/>
              </a:buClr>
              <a:buSzPct val="85000"/>
              <a:buFont typeface="Arial"/>
              <a:buChar char="•"/>
              <a:defRPr sz="21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 algn="l">
              <a:buClr>
                <a:schemeClr val="bg1"/>
              </a:buClr>
              <a:buFont typeface="Arial"/>
              <a:buChar char="•"/>
              <a:defRPr sz="18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 algn="l">
              <a:buClr>
                <a:schemeClr val="bg1"/>
              </a:buClr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 algn="l">
              <a:buClr>
                <a:schemeClr val="bg1"/>
              </a:buClr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6009F9E5-B8E3-DE45-A723-77E82BC31992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2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2234"/>
            <a:ext cx="8229600" cy="1192650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96334"/>
            <a:ext cx="4038600" cy="230421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21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8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096334"/>
            <a:ext cx="4038600" cy="230421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210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80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50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35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35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D726520D-D2C3-6147-8BD9-DDBB8F8CC3B9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072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485900"/>
            <a:ext cx="3429000" cy="391716"/>
          </a:xfrm>
          <a:prstGeom prst="rect">
            <a:avLst/>
          </a:prstGeom>
        </p:spPr>
        <p:txBody>
          <a:bodyPr tIns="0" bIns="0"/>
          <a:lstStyle>
            <a:lvl1pPr algn="l">
              <a:buNone/>
              <a:defRPr sz="1350" b="1" i="0">
                <a:ln w="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176493"/>
            <a:ext cx="4572000" cy="3429000"/>
          </a:xfrm>
          <a:prstGeom prst="rect">
            <a:avLst/>
          </a:prstGeo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907382"/>
            <a:ext cx="3429000" cy="685800"/>
          </a:xfrm>
          <a:prstGeom prst="rect">
            <a:avLst/>
          </a:prstGeom>
        </p:spPr>
        <p:txBody>
          <a:bodyPr lIns="0" tIns="0" rIns="0" bIns="0"/>
          <a:lstStyle>
            <a:lvl1pPr indent="0" algn="l">
              <a:spcBef>
                <a:spcPts val="225"/>
              </a:spcBef>
              <a:buFontTx/>
              <a:buNone/>
              <a:defRPr sz="1050" b="0" i="0" baseline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8A7438BF-31F7-B240-978C-102A4AB8BFA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6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685800"/>
            <a:ext cx="8229600" cy="1200150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6" y="1984176"/>
            <a:ext cx="4040188" cy="37719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1500" b="1" i="0">
                <a:ln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70652" y="1984176"/>
            <a:ext cx="4041775" cy="37719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1500" b="1" i="0">
                <a:ln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2826" y="2400300"/>
            <a:ext cx="4040188" cy="2057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16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0652" y="2400300"/>
            <a:ext cx="4041775" cy="2057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16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3ADE9630-9EF0-EB4F-8FCE-2D705AD7BBAA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497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ＭＳ Ｐゴシック" pitchFamily="35" charset="-128"/>
          <a:cs typeface="ＭＳ Ｐゴシック" pitchFamily="3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9pPr>
    </p:titleStyle>
    <p:bodyStyle>
      <a:lvl1pPr marL="239316" indent="-2393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5" charset="2"/>
        <a:buChar char=""/>
        <a:defRPr sz="2250" kern="1200">
          <a:solidFill>
            <a:schemeClr val="tx1"/>
          </a:solidFill>
          <a:latin typeface="+mn-lt"/>
          <a:ea typeface="ＭＳ Ｐゴシック" pitchFamily="35" charset="-128"/>
          <a:cs typeface="ＭＳ Ｐゴシック" pitchFamily="35" charset="-128"/>
        </a:defRPr>
      </a:lvl1pPr>
      <a:lvl2pPr marL="472679" indent="-204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35" charset="2"/>
        <a:buChar char=""/>
        <a:defRPr sz="195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2pPr>
      <a:lvl3pPr marL="691754" indent="-204788" algn="l" rtl="0" eaLnBrk="1" fontAlgn="base" hangingPunct="1">
        <a:spcBef>
          <a:spcPct val="20000"/>
        </a:spcBef>
        <a:spcAft>
          <a:spcPct val="0"/>
        </a:spcAft>
        <a:buClr>
          <a:srgbClr val="FF953E"/>
        </a:buClr>
        <a:buFont typeface="Wingdings 2" pitchFamily="35" charset="2"/>
        <a:buChar char=""/>
        <a:defRPr sz="18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3pPr>
      <a:lvl4pPr marL="890588" indent="-17145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35" charset="2"/>
        <a:buChar char=""/>
        <a:defRPr sz="165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4pPr>
      <a:lvl5pPr marL="1069181" indent="-17145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35" charset="2"/>
        <a:buChar char=""/>
        <a:defRPr sz="15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5pPr>
      <a:lvl6pPr marL="1255014" indent="-17145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33322" indent="-17145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41932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said.ed.gov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1359"/>
            <a:ext cx="5715000" cy="457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s-MX" dirty="0"/>
              <a:t>El pago para el Colegio/Universidad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13AD-8DFA-4B91-90A1-7EB83015F3CB}"/>
              </a:ext>
            </a:extLst>
          </p:cNvPr>
          <p:cNvSpPr txBox="1"/>
          <p:nvPr/>
        </p:nvSpPr>
        <p:spPr>
          <a:xfrm>
            <a:off x="838200" y="34861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Brittany Washington</a:t>
            </a:r>
          </a:p>
          <a:p>
            <a:r>
              <a:rPr lang="es-MX" dirty="0"/>
              <a:t>Asesor de Ayuda Financiera</a:t>
            </a:r>
          </a:p>
        </p:txBody>
      </p:sp>
    </p:spTree>
    <p:extLst>
      <p:ext uri="{BB962C8B-B14F-4D97-AF65-F5344CB8AC3E}">
        <p14:creationId xmlns:p14="http://schemas.microsoft.com/office/powerpoint/2010/main" val="20927555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6B0A-6CE6-4B20-91A6-F431E57F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4" y="1246584"/>
            <a:ext cx="7400365" cy="867966"/>
          </a:xfrm>
        </p:spPr>
        <p:txBody>
          <a:bodyPr/>
          <a:lstStyle/>
          <a:p>
            <a:r>
              <a:rPr lang="es-MX" dirty="0"/>
              <a:t>Circunstancias especiales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EB73-D054-462E-AA8D-B19A95E03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2114550"/>
            <a:ext cx="6362700" cy="3150693"/>
          </a:xfrm>
        </p:spPr>
        <p:txBody>
          <a:bodyPr/>
          <a:lstStyle/>
          <a:p>
            <a:r>
              <a:rPr lang="es-MX" sz="2700" dirty="0"/>
              <a:t>Si un estudiante enfrenta circunstancias especiales, existe un proceso de revisión.</a:t>
            </a:r>
          </a:p>
          <a:p>
            <a:r>
              <a:rPr lang="es-MX" sz="2700" dirty="0"/>
              <a:t>Ejemplos:</a:t>
            </a:r>
          </a:p>
          <a:p>
            <a:pPr lvl="2"/>
            <a:r>
              <a:rPr lang="es-MX" sz="2100" dirty="0"/>
              <a:t>El estudiante no vive con los padres. </a:t>
            </a:r>
          </a:p>
          <a:p>
            <a:pPr lvl="2"/>
            <a:r>
              <a:rPr lang="es-MX" sz="2100" dirty="0"/>
              <a:t>Pérdida de ingresos (estudiante o padre)</a:t>
            </a:r>
          </a:p>
          <a:p>
            <a:pPr lvl="2"/>
            <a:r>
              <a:rPr lang="es-MX" sz="2100" dirty="0"/>
              <a:t>Muerte del padre / de la madre 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7766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D7359-597B-4791-A2D9-8DE3F7B2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" y="1657350"/>
            <a:ext cx="8037443" cy="3314700"/>
          </a:xfrm>
        </p:spPr>
        <p:txBody>
          <a:bodyPr/>
          <a:lstStyle/>
          <a:p>
            <a:pPr>
              <a:buClr>
                <a:srgbClr val="0F5A93"/>
              </a:buClr>
            </a:pPr>
            <a:r>
              <a:rPr lang="es-MX" sz="1800" b="1" dirty="0"/>
              <a:t>Subsidios - </a:t>
            </a:r>
            <a:r>
              <a:rPr lang="es-MX" sz="1800" dirty="0"/>
              <a:t>es dinero que el gobierno provee a los estudiantes que lo necesitan para pagar el colegio/la universidad, los subsidios no se tienen que pagar*. </a:t>
            </a:r>
          </a:p>
          <a:p>
            <a:pPr>
              <a:buClr>
                <a:srgbClr val="0F5A93"/>
              </a:buClr>
            </a:pPr>
            <a:r>
              <a:rPr lang="es-MX" sz="1800" b="1" dirty="0"/>
              <a:t>Becas escolares –</a:t>
            </a:r>
            <a:r>
              <a:rPr lang="es-MX" sz="1800" dirty="0"/>
              <a:t> (por mérito o de acuerdo a la necesidad) dinero otorgado a los estudiantes para ayudarlos a pagar la colegiatura, libros y gastos diarios; las becas no se tienen que pagar*. </a:t>
            </a:r>
          </a:p>
          <a:p>
            <a:pPr>
              <a:buClr>
                <a:srgbClr val="0F5A93"/>
              </a:buClr>
            </a:pPr>
            <a:r>
              <a:rPr lang="es-MX" sz="1800" b="1" dirty="0"/>
              <a:t>Programa de empleo para estudiantes –</a:t>
            </a:r>
            <a:r>
              <a:rPr lang="es-MX" sz="1800" dirty="0"/>
              <a:t> proporciona trabajos de medio tiempo para estudiantes universitarios/de colegio o que ya se graduaron y tienen necesidad financiera, permitiéndoles ganar dinero para ayudar a pagar los gastos de educación. </a:t>
            </a:r>
          </a:p>
          <a:p>
            <a:pPr>
              <a:buClr>
                <a:srgbClr val="0F5A93"/>
              </a:buClr>
            </a:pPr>
            <a:r>
              <a:rPr lang="es-MX" sz="1800" b="1" dirty="0"/>
              <a:t>Préstamos estudiantiles –</a:t>
            </a:r>
            <a:r>
              <a:rPr lang="es-MX" sz="1800" dirty="0"/>
              <a:t> ayudan a los estudiantes a pagar la colegiatura, libros y gastos diarios; las préstamos se tienen que pagar. </a:t>
            </a:r>
          </a:p>
          <a:p>
            <a:pPr>
              <a:buClr>
                <a:srgbClr val="0F5A93"/>
              </a:buClr>
            </a:pP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3CDC83-379C-4FE2-9C07-A594D86C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750"/>
            <a:ext cx="6172200" cy="609600"/>
          </a:xfrm>
        </p:spPr>
        <p:txBody>
          <a:bodyPr/>
          <a:lstStyle/>
          <a:p>
            <a:r>
              <a:rPr lang="es-MX" dirty="0"/>
              <a:t>Tipos de ayuda </a:t>
            </a:r>
          </a:p>
        </p:txBody>
      </p:sp>
    </p:spTree>
    <p:extLst>
      <p:ext uri="{BB962C8B-B14F-4D97-AF65-F5344CB8AC3E}">
        <p14:creationId xmlns:p14="http://schemas.microsoft.com/office/powerpoint/2010/main" val="34269573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123950"/>
            <a:ext cx="6553200" cy="633189"/>
          </a:xfrm>
        </p:spPr>
        <p:txBody>
          <a:bodyPr/>
          <a:lstStyle/>
          <a:p>
            <a:r>
              <a:rPr lang="es-MX" sz="3300" dirty="0"/>
              <a:t>Cómo mantener la elegibilidad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1809750"/>
            <a:ext cx="4114800" cy="1676400"/>
          </a:xfrm>
        </p:spPr>
        <p:txBody>
          <a:bodyPr/>
          <a:lstStyle/>
          <a:p>
            <a:pPr>
              <a:buClr>
                <a:srgbClr val="346392"/>
              </a:buClr>
              <a:buFont typeface="Arial" panose="020B0604020202020204" pitchFamily="34" charset="0"/>
              <a:buChar char="•"/>
            </a:pPr>
            <a:r>
              <a:rPr lang="es-ES" dirty="0"/>
              <a:t>Debe mantener un GPA acumulativo de 2.0</a:t>
            </a:r>
            <a:r>
              <a:rPr lang="en-US" dirty="0"/>
              <a:t>.</a:t>
            </a:r>
          </a:p>
          <a:p>
            <a:pPr>
              <a:buClr>
                <a:srgbClr val="346392"/>
              </a:buClr>
              <a:buFont typeface="Arial" panose="020B0604020202020204" pitchFamily="34" charset="0"/>
              <a:buChar char="•"/>
            </a:pPr>
            <a:r>
              <a:rPr lang="es-MX" dirty="0"/>
              <a:t>Pasar el 75% de las clases.</a:t>
            </a:r>
          </a:p>
          <a:p>
            <a:pPr>
              <a:buClr>
                <a:srgbClr val="346392"/>
              </a:buClr>
              <a:buFont typeface="Arial" panose="020B0604020202020204" pitchFamily="34" charset="0"/>
              <a:buChar char="•"/>
            </a:pPr>
            <a:r>
              <a:rPr lang="es-ES" dirty="0"/>
              <a:t>Debe volver a presentar una solicitud cada año para continuar recibiendo ayuda financiera</a:t>
            </a:r>
            <a:r>
              <a:rPr lang="en-US" dirty="0"/>
              <a:t>. </a:t>
            </a:r>
          </a:p>
          <a:p>
            <a:pPr marL="0" indent="0">
              <a:buClr>
                <a:srgbClr val="346392"/>
              </a:buCl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C7C28-2B01-4E30-8CD3-6B543DFA6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5256" y="1810871"/>
            <a:ext cx="3918935" cy="2978412"/>
          </a:xfrm>
        </p:spPr>
        <p:txBody>
          <a:bodyPr/>
          <a:lstStyle/>
          <a:p>
            <a:r>
              <a:rPr lang="es-MX" b="1" dirty="0"/>
              <a:t>Estado de advertencia –</a:t>
            </a:r>
            <a:r>
              <a:rPr lang="es-MX" dirty="0"/>
              <a:t> El primer semestre que el estudiante no cumpla con los requisitos, todavía es elegible para la ayuda financiera.</a:t>
            </a:r>
          </a:p>
          <a:p>
            <a:r>
              <a:rPr lang="es-MX" b="1" dirty="0"/>
              <a:t>Estado de suspensión –</a:t>
            </a:r>
            <a:r>
              <a:rPr lang="es-MX" dirty="0"/>
              <a:t> El segundo semestre que el estudiante no cumpla con los requisitos, ya no será elegible para la ayuda financiera. </a:t>
            </a:r>
          </a:p>
        </p:txBody>
      </p:sp>
      <p:pic>
        <p:nvPicPr>
          <p:cNvPr id="6" name="Picture 4" descr="C:\Users\Sonia.Townsend\AppData\Local\Microsoft\Windows\Temporary Internet Files\Content.IE5\3RYS42VF\MP9004395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13752"/>
            <a:ext cx="1140420" cy="91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828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6DE8F-9B90-421E-8F4B-3A2586BB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F635A-997C-4027-8D4D-1A904870940E}"/>
              </a:ext>
            </a:extLst>
          </p:cNvPr>
          <p:cNvSpPr txBox="1"/>
          <p:nvPr/>
        </p:nvSpPr>
        <p:spPr>
          <a:xfrm>
            <a:off x="609600" y="1200150"/>
            <a:ext cx="6705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y respuestas</a:t>
            </a:r>
            <a:endParaRPr lang="es-MX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Ayuda Financiera</a:t>
            </a:r>
          </a:p>
          <a:p>
            <a:pPr algn="ctr"/>
            <a:endParaRPr lang="en-US" sz="2800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</a:t>
            </a:r>
            <a:endParaRPr lang="en-US" sz="2800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escuela para el </a:t>
            </a:r>
          </a:p>
          <a:p>
            <a:pPr algn="ctr"/>
            <a:r>
              <a:rPr lang="es-MX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 San Jacinto</a:t>
            </a:r>
            <a:r>
              <a:rPr lang="en-US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C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003609</a:t>
            </a:r>
          </a:p>
        </p:txBody>
      </p:sp>
    </p:spTree>
    <p:extLst>
      <p:ext uri="{BB962C8B-B14F-4D97-AF65-F5344CB8AC3E}">
        <p14:creationId xmlns:p14="http://schemas.microsoft.com/office/powerpoint/2010/main" val="136835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9555"/>
            <a:ext cx="8180248" cy="685800"/>
          </a:xfrm>
        </p:spPr>
        <p:txBody>
          <a:bodyPr/>
          <a:lstStyle/>
          <a:p>
            <a:r>
              <a:rPr lang="es-MX" sz="3300" dirty="0">
                <a:solidFill>
                  <a:srgbClr val="346392"/>
                </a:solidFill>
              </a:rPr>
              <a:t>¿Qué es la ayuda financiera?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D9E72-2A96-4CBB-9D3F-63770DE9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09750"/>
            <a:ext cx="6553200" cy="3200400"/>
          </a:xfrm>
        </p:spPr>
        <p:txBody>
          <a:bodyPr/>
          <a:lstStyle/>
          <a:p>
            <a:pPr marL="0" indent="0">
              <a:buClrTx/>
            </a:pPr>
            <a:r>
              <a:rPr lang="es-MX" sz="2700" u="sng" dirty="0">
                <a:solidFill>
                  <a:srgbClr val="346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Ayuda financiera</a:t>
            </a:r>
            <a:r>
              <a:rPr lang="es-MX" sz="2700" dirty="0">
                <a:solidFill>
                  <a:srgbClr val="346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 cualquier subsidio, préstamo, beca escolar o empleo pagado que se ofrece para ayudar a un estudiante a cumplir con los gastos del colegio/de la universidad.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78987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404E8-5E8D-4AEE-9FAE-BE9CCB9CD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2" y="1809750"/>
            <a:ext cx="7882218" cy="2980808"/>
          </a:xfrm>
        </p:spPr>
        <p:txBody>
          <a:bodyPr/>
          <a:lstStyle/>
          <a:p>
            <a:pPr marL="0" indent="0">
              <a:buNone/>
            </a:pPr>
            <a:r>
              <a:rPr lang="es-MX" sz="2100" dirty="0"/>
              <a:t>Les recomendamos a todos los estudiantes y padres que están llenando la </a:t>
            </a:r>
            <a:r>
              <a:rPr lang="es-ES" sz="2100" dirty="0"/>
              <a:t>Solicitud Gratuita de Ayuda Federal para Estudiantes (FAFSA, por sus siglas en inglés)</a:t>
            </a:r>
            <a:r>
              <a:rPr lang="es-MX" sz="2100" dirty="0"/>
              <a:t> que creen una identificación FSA o </a:t>
            </a:r>
            <a:r>
              <a:rPr lang="es-MX" sz="2100" i="1" dirty="0"/>
              <a:t>FSA ID</a:t>
            </a:r>
            <a:r>
              <a:rPr lang="es-MX" sz="2100" dirty="0"/>
              <a:t>. </a:t>
            </a:r>
          </a:p>
          <a:p>
            <a:pPr marL="0" indent="0">
              <a:buNone/>
            </a:pPr>
            <a:r>
              <a:rPr lang="es-MX" sz="2100" dirty="0"/>
              <a:t>La identificación le permite al estudiante y al padre firmar electrónicamente la solicitud de FAFSA.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100" dirty="0"/>
              <a:t>Nombre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100" dirty="0"/>
              <a:t>Número de Seguro Social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100" dirty="0"/>
              <a:t>Número de celular personal y/o correo electrónico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267891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A48DE-BE37-452A-B83D-DE7E8723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82" y="1047750"/>
            <a:ext cx="8229600" cy="1143000"/>
          </a:xfrm>
        </p:spPr>
        <p:txBody>
          <a:bodyPr/>
          <a:lstStyle/>
          <a:p>
            <a:pPr algn="ctr"/>
            <a:r>
              <a:rPr lang="en-US" sz="2400" dirty="0"/>
              <a:t>FSA ID – </a:t>
            </a:r>
            <a:r>
              <a:rPr lang="es-MX" sz="2400" dirty="0"/>
              <a:t>Solamente para </a:t>
            </a:r>
            <a:r>
              <a:rPr lang="en-US" sz="2400" dirty="0"/>
              <a:t>FAFSA</a:t>
            </a:r>
            <a:br>
              <a:rPr lang="en-US" sz="2400" dirty="0"/>
            </a:br>
            <a:r>
              <a:rPr lang="en-US" sz="2400" dirty="0"/>
              <a:t>fsaid.ed.gov </a:t>
            </a:r>
          </a:p>
        </p:txBody>
      </p:sp>
    </p:spTree>
    <p:extLst>
      <p:ext uri="{BB962C8B-B14F-4D97-AF65-F5344CB8AC3E}">
        <p14:creationId xmlns:p14="http://schemas.microsoft.com/office/powerpoint/2010/main" val="15901597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3881"/>
            <a:ext cx="6172200" cy="514634"/>
          </a:xfrm>
        </p:spPr>
        <p:txBody>
          <a:bodyPr/>
          <a:lstStyle/>
          <a:p>
            <a:r>
              <a:rPr lang="en-US" dirty="0"/>
              <a:t>FAFSA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19A20-9AF8-47C2-AD9D-07EF9CC94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0521" y="1581150"/>
            <a:ext cx="2743200" cy="3276599"/>
          </a:xfrm>
        </p:spPr>
        <p:txBody>
          <a:bodyPr/>
          <a:lstStyle/>
          <a:p>
            <a:pPr marL="0" indent="0" algn="ctr">
              <a:buNone/>
            </a:pP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Ayuda para el año 2023 - 2024</a:t>
            </a:r>
          </a:p>
          <a:p>
            <a:pPr marL="0" indent="0" algn="ctr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solicitud estará disponible del </a:t>
            </a:r>
          </a:p>
          <a:p>
            <a:pPr marL="0" indent="0" algn="ctr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1 de octubre, 2022 al </a:t>
            </a:r>
          </a:p>
          <a:p>
            <a:pPr marL="0" indent="0" algn="ctr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30 de junio, 2024 </a:t>
            </a:r>
          </a:p>
          <a:p>
            <a:pPr marL="0" indent="0" algn="ctr">
              <a:buNone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(impuestos del 2021)</a:t>
            </a:r>
          </a:p>
          <a:p>
            <a:pPr marL="0" indent="0" algn="ctr">
              <a:buNone/>
            </a:pP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https://studentaid.gov/</a:t>
            </a: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Código de la escuela: 003609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84213-89F8-487B-81FF-04940BDF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08" y="1832371"/>
            <a:ext cx="40473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13C0-FAA8-4C9C-9811-F92773F8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" y="1073524"/>
            <a:ext cx="8229600" cy="1192650"/>
          </a:xfrm>
        </p:spPr>
        <p:txBody>
          <a:bodyPr/>
          <a:lstStyle/>
          <a:p>
            <a:r>
              <a:rPr lang="es-MX" sz="3300" dirty="0"/>
              <a:t>¿Qué necesita para hacer su solicitud</a:t>
            </a:r>
            <a:r>
              <a:rPr lang="en-US" sz="33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8FAA-634E-427B-9535-D0A3F11F1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733550"/>
            <a:ext cx="6934200" cy="2829141"/>
          </a:xfrm>
        </p:spPr>
        <p:txBody>
          <a:bodyPr/>
          <a:lstStyle/>
          <a:p>
            <a:pPr>
              <a:buClr>
                <a:srgbClr val="0F5A93"/>
              </a:buClr>
            </a:pPr>
            <a:r>
              <a:rPr lang="es-ES" dirty="0"/>
              <a:t>Declaración de impuestos y el formulario W2 del padre</a:t>
            </a:r>
          </a:p>
          <a:p>
            <a:pPr>
              <a:buClr>
                <a:srgbClr val="0F5A93"/>
              </a:buClr>
            </a:pPr>
            <a:r>
              <a:rPr lang="es-ES" dirty="0"/>
              <a:t>Declaración de impuestos y el formulario W2 del estudiante</a:t>
            </a:r>
          </a:p>
          <a:p>
            <a:pPr>
              <a:buClr>
                <a:srgbClr val="0F5A93"/>
              </a:buClr>
            </a:pPr>
            <a:r>
              <a:rPr lang="es-MX" dirty="0"/>
              <a:t>Número de Seguro Social del estudiante*</a:t>
            </a:r>
          </a:p>
          <a:p>
            <a:pPr>
              <a:buClr>
                <a:srgbClr val="0F5A93"/>
              </a:buClr>
            </a:pPr>
            <a:r>
              <a:rPr lang="es-MX" dirty="0"/>
              <a:t>Número de Seguro Social del padre de familia* </a:t>
            </a:r>
          </a:p>
          <a:p>
            <a:pPr>
              <a:buClr>
                <a:srgbClr val="0F5A93"/>
              </a:buClr>
            </a:pPr>
            <a:r>
              <a:rPr lang="es-MX" dirty="0"/>
              <a:t>Identificación del estado/licencia de conducir del estudiante</a:t>
            </a:r>
          </a:p>
          <a:p>
            <a:pPr>
              <a:buClr>
                <a:srgbClr val="0F5A93"/>
              </a:buClr>
            </a:pPr>
            <a:r>
              <a:rPr lang="es-MX" dirty="0"/>
              <a:t>Padre y estudiante – </a:t>
            </a:r>
            <a:r>
              <a:rPr lang="es-MX" i="1" dirty="0"/>
              <a:t>FSA ID </a:t>
            </a:r>
            <a:r>
              <a:rPr lang="es-MX" dirty="0"/>
              <a:t>y contraseña</a:t>
            </a:r>
          </a:p>
          <a:p>
            <a:pPr marL="0" indent="0">
              <a:buClr>
                <a:srgbClr val="0F5A93"/>
              </a:buClr>
              <a:buNone/>
            </a:pPr>
            <a:r>
              <a:rPr lang="es-MX" dirty="0"/>
              <a:t>   </a:t>
            </a:r>
            <a:r>
              <a:rPr lang="es-MX" dirty="0">
                <a:hlinkClick r:id="rId2"/>
              </a:rPr>
              <a:t>https://fsaid.ed.gov</a:t>
            </a:r>
            <a:r>
              <a:rPr lang="es-MX" dirty="0"/>
              <a:t>	</a:t>
            </a:r>
          </a:p>
          <a:p>
            <a:pPr marL="0" indent="0">
              <a:buClr>
                <a:srgbClr val="0F5A93"/>
              </a:buClr>
              <a:buNone/>
            </a:pPr>
            <a:r>
              <a:rPr lang="es-MX" dirty="0"/>
              <a:t>* </a:t>
            </a:r>
            <a:r>
              <a:rPr lang="es-MX" sz="1350" dirty="0"/>
              <a:t>El nombre debe ser igual al establecido en la tarjeta del Seguro Social</a:t>
            </a:r>
          </a:p>
          <a:p>
            <a:pPr>
              <a:buClr>
                <a:srgbClr val="0F5A9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98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E45E-0A9F-4377-9E66-C16867D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15769"/>
            <a:ext cx="7772400" cy="685800"/>
          </a:xfrm>
        </p:spPr>
        <p:txBody>
          <a:bodyPr/>
          <a:lstStyle/>
          <a:p>
            <a:r>
              <a:rPr lang="es-MX" dirty="0"/>
              <a:t>El padre no tiene Seguro Social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8066A-2695-4EDA-B0E4-AF2B3BC14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962150"/>
            <a:ext cx="6972300" cy="2956181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/>
              <a:t>Si el padre no tiene un número de Seguro Social, el estudiante ingresará 9 ceros en la sección para el número de seguro social del padre.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/>
              <a:t>El padre tendrá que firmar físicamente la hoja para firmas de la solicitud FAFSA.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/>
              <a:t>La hoja de firma puede ser enviada por correo postal al Departamento de Educación o enviarse al Colegio San Jacinto.</a:t>
            </a:r>
          </a:p>
          <a:p>
            <a:pPr marL="490538" lvl="1" indent="-257175">
              <a:buFont typeface="Arial" panose="020B0604020202020204" pitchFamily="34" charset="0"/>
              <a:buChar char="•"/>
            </a:pPr>
            <a:r>
              <a:rPr lang="es-MX" dirty="0"/>
              <a:t>San Jac aceptará la hoja de firmas del Depto. de Educación o la hoja de firmas de San Jac. </a:t>
            </a:r>
          </a:p>
          <a:p>
            <a:pPr marL="490538" lvl="1" indent="-257175">
              <a:buFont typeface="Arial" panose="020B0604020202020204" pitchFamily="34" charset="0"/>
              <a:buChar char="•"/>
            </a:pPr>
            <a:r>
              <a:rPr lang="es-MX" dirty="0"/>
              <a:t>El Depto de Educación solamente aceptará su formulario oficial.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11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5850"/>
            <a:ext cx="8229600" cy="1143000"/>
          </a:xfrm>
        </p:spPr>
        <p:txBody>
          <a:bodyPr/>
          <a:lstStyle/>
          <a:p>
            <a:r>
              <a:rPr lang="en-US" sz="3300" dirty="0"/>
              <a:t>TASFA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57350"/>
            <a:ext cx="7239000" cy="3219449"/>
          </a:xfrm>
        </p:spPr>
        <p:txBody>
          <a:bodyPr>
            <a:normAutofit fontScale="92500" lnSpcReduction="2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Solicitud de Ayuda Financiera Estatal de Texas (TASFA, por sus siglas en inglés) es una solicitud con fondos de ayuda del estado para estudiantes que no tienen documentos.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estudiante debe haberse graduado de preparatoria en los Estados Unidos y debe llenar la declaración jurada SB1528.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estudiantes deberán proporcionar:</a:t>
            </a:r>
          </a:p>
          <a:p>
            <a:pPr>
              <a:buClr>
                <a:srgbClr val="346392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Declaración de impuestos y el formulario W2 del padre</a:t>
            </a:r>
          </a:p>
          <a:p>
            <a:pPr>
              <a:buClr>
                <a:srgbClr val="346392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Declaración de impuestos y el formulario W2 del estudiante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7283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028B-09BD-4AAA-82DC-BD9246BE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581150"/>
            <a:ext cx="3429000" cy="391716"/>
          </a:xfrm>
        </p:spPr>
        <p:txBody>
          <a:bodyPr/>
          <a:lstStyle/>
          <a:p>
            <a:r>
              <a:rPr lang="es-MX" sz="1600" dirty="0"/>
              <a:t>No más papel para TASFA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5068A6-C6C2-4939-B9A8-46D5EBA8AB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85800" y="1276350"/>
            <a:ext cx="2944417" cy="3429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AEEA3-D2C0-4402-BC02-A4B9B8C51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1972866"/>
            <a:ext cx="3429000" cy="751284"/>
          </a:xfrm>
        </p:spPr>
        <p:txBody>
          <a:bodyPr/>
          <a:lstStyle/>
          <a:p>
            <a:r>
              <a:rPr lang="es-MX" sz="1400" dirty="0"/>
              <a:t>La solicitud de TASFA se podrá enviar en línea para el año de adjudicación 2023 – 2024. </a:t>
            </a:r>
          </a:p>
        </p:txBody>
      </p:sp>
    </p:spTree>
    <p:extLst>
      <p:ext uri="{BB962C8B-B14F-4D97-AF65-F5344CB8AC3E}">
        <p14:creationId xmlns:p14="http://schemas.microsoft.com/office/powerpoint/2010/main" val="30529212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EC8B-6387-4A82-B552-44C83194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1" y="1161216"/>
            <a:ext cx="8229600" cy="1200150"/>
          </a:xfrm>
        </p:spPr>
        <p:txBody>
          <a:bodyPr/>
          <a:lstStyle/>
          <a:p>
            <a:r>
              <a:rPr lang="es-MX" dirty="0"/>
              <a:t>¿Estado de dependencia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1EF3-BD66-4531-9AC7-949A6144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26" y="1984176"/>
            <a:ext cx="4002088" cy="377190"/>
          </a:xfrm>
        </p:spPr>
        <p:txBody>
          <a:bodyPr/>
          <a:lstStyle/>
          <a:p>
            <a:r>
              <a:rPr lang="es-MX" dirty="0"/>
              <a:t>Estudiante dependiente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AA37-91FB-4F8E-8EAC-C2C6B55B2A4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123014" y="1984176"/>
            <a:ext cx="4041775" cy="377190"/>
          </a:xfrm>
        </p:spPr>
        <p:txBody>
          <a:bodyPr/>
          <a:lstStyle/>
          <a:p>
            <a:r>
              <a:rPr lang="es-MX" dirty="0"/>
              <a:t>Estudiante independiente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620E0-2DA5-4149-B4E7-6EEF4E801EF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Menor de 24 años de edad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Soltero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Sin hijos o dependientes legales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13CED-1346-4CB2-9AAF-99CFB6CA9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84914" y="2361366"/>
            <a:ext cx="4041775" cy="2057400"/>
          </a:xfrm>
        </p:spPr>
        <p:txBody>
          <a:bodyPr/>
          <a:lstStyle/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Tiene hijos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Dependiente legal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Huérfano, bajo protección de la corte, hogar temporal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Menor de edad emancipado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Tutela legal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s-MX" dirty="0"/>
              <a:t>Menor sin tutela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950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JCPresentationtemplet0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785</Words>
  <Application>Microsoft Office PowerPoint</Application>
  <PresentationFormat>On-screen Show (16:9)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Corbel</vt:lpstr>
      <vt:lpstr>Times New Roman</vt:lpstr>
      <vt:lpstr>Wingdings</vt:lpstr>
      <vt:lpstr>Wingdings 2</vt:lpstr>
      <vt:lpstr>SJCPresentationtemplet08</vt:lpstr>
      <vt:lpstr> El pago para el Colegio/Universidad</vt:lpstr>
      <vt:lpstr>¿Qué es la ayuda financiera?</vt:lpstr>
      <vt:lpstr>FSA ID – Solamente para FAFSA fsaid.ed.gov </vt:lpstr>
      <vt:lpstr>FAFSA </vt:lpstr>
      <vt:lpstr>¿Qué necesita para hacer su solicitud?</vt:lpstr>
      <vt:lpstr>El padre no tiene Seguro Social </vt:lpstr>
      <vt:lpstr>TASFA </vt:lpstr>
      <vt:lpstr>No más papel para TASFA</vt:lpstr>
      <vt:lpstr>¿Estado de dependencia? </vt:lpstr>
      <vt:lpstr>Circunstancias especiales</vt:lpstr>
      <vt:lpstr>Tipos de ayuda </vt:lpstr>
      <vt:lpstr>Cómo mantener la elegibilidad</vt:lpstr>
      <vt:lpstr>PowerPoint Presentation</vt:lpstr>
    </vt:vector>
  </TitlesOfParts>
  <Company>San Jacinto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 Van Handel</dc:creator>
  <cp:lastModifiedBy>Juana Aguirre</cp:lastModifiedBy>
  <cp:revision>63</cp:revision>
  <cp:lastPrinted>2022-09-27T19:25:47Z</cp:lastPrinted>
  <dcterms:created xsi:type="dcterms:W3CDTF">2010-12-06T22:38:30Z</dcterms:created>
  <dcterms:modified xsi:type="dcterms:W3CDTF">2022-09-27T20:03:58Z</dcterms:modified>
</cp:coreProperties>
</file>