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15"/>
  </p:notesMasterIdLst>
  <p:handoutMasterIdLst>
    <p:handoutMasterId r:id="rId16"/>
  </p:handout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081"/>
    <a:srgbClr val="FFC425"/>
    <a:srgbClr val="0F5A93"/>
    <a:srgbClr val="004B98"/>
    <a:srgbClr val="346392"/>
    <a:srgbClr val="004376"/>
    <a:srgbClr val="91A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273096-E2D2-45D6-8CFE-720725E37D8E}" v="23" dt="2022-08-02T13:29:59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0" autoAdjust="0"/>
    <p:restoredTop sz="94674" autoAdjust="0"/>
  </p:normalViewPr>
  <p:slideViewPr>
    <p:cSldViewPr snapToObjects="1">
      <p:cViewPr varScale="1">
        <p:scale>
          <a:sx n="142" d="100"/>
          <a:sy n="142" d="100"/>
        </p:scale>
        <p:origin x="840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35" d="100"/>
          <a:sy n="135" d="100"/>
        </p:scale>
        <p:origin x="520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5FF97-7B3E-6D45-AC37-B6B9F19A8FE5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63BE3-AE57-3544-B4B7-08FFEA244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70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6F062-FA9A-DF4E-8988-FC237E7F7E56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97412-DED5-6940-BEB7-ACB0D9BE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2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7412-DED5-6940-BEB7-ACB0D9BE529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5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9"/>
          <p:cNvSpPr>
            <a:spLocks noGrp="1"/>
          </p:cNvSpPr>
          <p:nvPr>
            <p:ph type="dt" sz="half" idx="10"/>
          </p:nvPr>
        </p:nvSpPr>
        <p:spPr>
          <a:xfrm>
            <a:off x="6019800" y="4630341"/>
            <a:ext cx="914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fld id="{B5B296CF-BBCD-3C44-BC8F-2271921B8039}" type="datetime1">
              <a:rPr lang="en-US" smtClean="0"/>
              <a:t>9/26/2022</a:t>
            </a:fld>
            <a:endParaRPr lang="en-US" dirty="0"/>
          </a:p>
        </p:txBody>
      </p:sp>
      <p:sp>
        <p:nvSpPr>
          <p:cNvPr id="10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4630341"/>
            <a:ext cx="13716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 b="0" i="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www.sanjac.edu</a:t>
            </a:r>
            <a:endParaRPr lang="en-US" dirty="0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4630341"/>
            <a:ext cx="533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66950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1" i="0">
                <a:ln w="500">
                  <a:noFill/>
                </a:ln>
                <a:solidFill>
                  <a:srgbClr val="0F5A93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48" y="1199555"/>
            <a:ext cx="7772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buNone/>
              <a:defRPr sz="3600" b="1" i="0" cap="none" baseline="0">
                <a:ln w="500">
                  <a:noFill/>
                </a:ln>
                <a:solidFill>
                  <a:srgbClr val="0F5A93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648" y="1962150"/>
            <a:ext cx="7772400" cy="2514600"/>
          </a:xfrm>
          <a:prstGeom prst="rect">
            <a:avLst/>
          </a:prstGeom>
        </p:spPr>
        <p:txBody>
          <a:bodyPr/>
          <a:lstStyle>
            <a:lvl1pPr>
              <a:buNone/>
              <a:defRPr sz="1500" b="0" i="0">
                <a:solidFill>
                  <a:srgbClr val="0F5A93"/>
                </a:solidFill>
                <a:latin typeface="Times New Roman"/>
                <a:cs typeface="Times New Roman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>
          <a:xfrm>
            <a:off x="6019800" y="4630341"/>
            <a:ext cx="914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fld id="{17272C45-4F4B-F745-99BA-C2FCE0284256}" type="datetime1">
              <a:rPr lang="en-US" smtClean="0"/>
              <a:t>9/26/2022</a:t>
            </a:fld>
            <a:endParaRPr lang="en-US" dirty="0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4630341"/>
            <a:ext cx="13716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 b="0" i="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www.sanjac.edu</a:t>
            </a:r>
            <a:endParaRPr lang="en-US" dirty="0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4630341"/>
            <a:ext cx="533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A810-4EEC-4D0F-B163-DFC96381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DE164-D45A-44D8-82C5-2E0962BB70D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64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4092"/>
            <a:ext cx="8229600" cy="2466458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100000"/>
              <a:buFont typeface="Arial"/>
              <a:buChar char="•"/>
              <a:defRPr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1pPr>
            <a:lvl2pPr>
              <a:buClr>
                <a:schemeClr val="bg1"/>
              </a:buClr>
              <a:buSzPct val="85000"/>
              <a:buFont typeface="Arial"/>
              <a:buChar char="•"/>
              <a:defRPr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2pPr>
            <a:lvl3pPr>
              <a:buClr>
                <a:schemeClr val="bg1"/>
              </a:buClr>
              <a:buFont typeface="Arial"/>
              <a:buChar char="•"/>
              <a:defRPr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3pPr>
            <a:lvl4pPr>
              <a:buClr>
                <a:schemeClr val="bg1"/>
              </a:buClr>
              <a:buFont typeface="Arial"/>
              <a:buChar char="•"/>
              <a:defRPr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4pPr>
            <a:lvl5pPr>
              <a:buClr>
                <a:schemeClr val="bg1"/>
              </a:buClr>
              <a:buFont typeface="Arial"/>
              <a:buChar char="•"/>
              <a:defRPr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69941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i="0">
                <a:ln w="500">
                  <a:noFill/>
                </a:ln>
                <a:solidFill>
                  <a:srgbClr val="0F5A93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2"/>
          </p:nvPr>
        </p:nvSpPr>
        <p:spPr>
          <a:xfrm>
            <a:off x="6019800" y="4630341"/>
            <a:ext cx="914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fld id="{24E5D58D-0314-BE47-BE96-A1F1173527E1}" type="datetime1">
              <a:rPr lang="en-US" smtClean="0"/>
              <a:t>9/26/2022</a:t>
            </a:fld>
            <a:endParaRPr lang="en-US" dirty="0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4630341"/>
            <a:ext cx="13716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 b="0" i="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www.sanjac.edu</a:t>
            </a:r>
            <a:endParaRPr lang="en-US" dirty="0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4630341"/>
            <a:ext cx="533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5436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42950"/>
            <a:ext cx="8229600" cy="685800"/>
          </a:xfrm>
          <a:prstGeom prst="rect">
            <a:avLst/>
          </a:prstGeom>
        </p:spPr>
        <p:txBody>
          <a:bodyPr tIns="0" bIns="0"/>
          <a:lstStyle>
            <a:lvl1pPr algn="l">
              <a:buNone/>
              <a:defRPr sz="3300" b="1" i="0">
                <a:ln w="500">
                  <a:noFill/>
                </a:ln>
                <a:solidFill>
                  <a:srgbClr val="0F5A93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539763"/>
            <a:ext cx="2590800" cy="2807208"/>
          </a:xfrm>
          <a:prstGeom prst="rect">
            <a:avLst/>
          </a:prstGeom>
        </p:spPr>
        <p:txBody>
          <a:bodyPr lIns="45720" rIns="0"/>
          <a:lstStyle>
            <a:lvl1pPr marL="0" indent="0">
              <a:spcBef>
                <a:spcPts val="225"/>
              </a:spcBef>
              <a:buNone/>
              <a:defRPr sz="1350" b="1" i="0">
                <a:ln>
                  <a:noFill/>
                </a:ln>
                <a:solidFill>
                  <a:srgbClr val="0F5A93"/>
                </a:solidFill>
                <a:effectLst/>
                <a:latin typeface="Arial"/>
                <a:cs typeface="Arial"/>
              </a:defRPr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124200" y="1533023"/>
            <a:ext cx="5257800" cy="2813948"/>
          </a:xfrm>
          <a:prstGeom prst="rect">
            <a:avLst/>
          </a:prstGeom>
        </p:spPr>
        <p:txBody>
          <a:bodyPr/>
          <a:lstStyle>
            <a:lvl1pPr algn="l">
              <a:buClr>
                <a:schemeClr val="bg1"/>
              </a:buClr>
              <a:buSzPct val="100000"/>
              <a:buFont typeface="Arial"/>
              <a:buChar char="•"/>
              <a:defRPr sz="225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1pPr>
            <a:lvl2pPr algn="l">
              <a:buClr>
                <a:schemeClr val="bg1"/>
              </a:buClr>
              <a:buSzPct val="85000"/>
              <a:buFont typeface="Arial"/>
              <a:buChar char="•"/>
              <a:defRPr sz="21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2pPr>
            <a:lvl3pPr algn="l">
              <a:buClr>
                <a:schemeClr val="bg1"/>
              </a:buClr>
              <a:buFont typeface="Arial"/>
              <a:buChar char="•"/>
              <a:defRPr sz="18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3pPr>
            <a:lvl4pPr algn="l">
              <a:buClr>
                <a:schemeClr val="bg1"/>
              </a:buClr>
              <a:buFont typeface="Arial"/>
              <a:buChar char="•"/>
              <a:defRPr sz="15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4pPr>
            <a:lvl5pPr algn="l">
              <a:buClr>
                <a:schemeClr val="bg1"/>
              </a:buClr>
              <a:buFont typeface="Arial"/>
              <a:buChar char="•"/>
              <a:defRPr sz="15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9"/>
          <p:cNvSpPr>
            <a:spLocks noGrp="1"/>
          </p:cNvSpPr>
          <p:nvPr>
            <p:ph type="dt" sz="half" idx="10"/>
          </p:nvPr>
        </p:nvSpPr>
        <p:spPr>
          <a:xfrm>
            <a:off x="6019800" y="4630341"/>
            <a:ext cx="914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fld id="{6009F9E5-B8E3-DE45-A723-77E82BC31992}" type="datetime1">
              <a:rPr lang="en-US" smtClean="0"/>
              <a:t>9/26/2022</a:t>
            </a:fld>
            <a:endParaRPr lang="en-US" dirty="0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4630341"/>
            <a:ext cx="13716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 b="0" i="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www.sanjac.edu</a:t>
            </a: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4630341"/>
            <a:ext cx="533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25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32234"/>
            <a:ext cx="8229600" cy="1192650"/>
          </a:xfrm>
          <a:prstGeom prst="rect">
            <a:avLst/>
          </a:prstGeom>
        </p:spPr>
        <p:txBody>
          <a:bodyPr/>
          <a:lstStyle>
            <a:lvl1pPr>
              <a:defRPr b="1" i="0">
                <a:ln w="500">
                  <a:noFill/>
                </a:ln>
                <a:solidFill>
                  <a:srgbClr val="0F5A93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096334"/>
            <a:ext cx="4038600" cy="230421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100000"/>
              <a:buFont typeface="Arial"/>
              <a:buChar char="•"/>
              <a:defRPr sz="21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1pPr>
            <a:lvl2pPr>
              <a:buClr>
                <a:schemeClr val="bg1"/>
              </a:buClr>
              <a:buSzPct val="85000"/>
              <a:buFont typeface="Arial"/>
              <a:buChar char="•"/>
              <a:defRPr sz="18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2pPr>
            <a:lvl3pPr>
              <a:buClr>
                <a:schemeClr val="bg1"/>
              </a:buClr>
              <a:buFont typeface="Arial"/>
              <a:buChar char="•"/>
              <a:defRPr sz="15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3pPr>
            <a:lvl4pPr>
              <a:buClr>
                <a:schemeClr val="bg1"/>
              </a:buClr>
              <a:buFont typeface="Arial"/>
              <a:buChar char="•"/>
              <a:defRPr sz="135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4pPr>
            <a:lvl5pPr>
              <a:buClr>
                <a:schemeClr val="bg1"/>
              </a:buClr>
              <a:buFont typeface="Arial"/>
              <a:buChar char="•"/>
              <a:defRPr sz="135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096334"/>
            <a:ext cx="4038600" cy="2304216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100000"/>
              <a:buFont typeface="Arial"/>
              <a:buChar char="•"/>
              <a:defRPr sz="210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1pPr>
            <a:lvl2pPr>
              <a:buClr>
                <a:schemeClr val="bg1"/>
              </a:buClr>
              <a:buSzPct val="85000"/>
              <a:buFont typeface="Arial"/>
              <a:buChar char="•"/>
              <a:defRPr sz="180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2pPr>
            <a:lvl3pPr>
              <a:buClr>
                <a:schemeClr val="bg1"/>
              </a:buClr>
              <a:buFont typeface="Arial"/>
              <a:buChar char="•"/>
              <a:defRPr sz="150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3pPr>
            <a:lvl4pPr>
              <a:buClr>
                <a:schemeClr val="bg1"/>
              </a:buClr>
              <a:buFont typeface="Arial"/>
              <a:buChar char="•"/>
              <a:defRPr sz="135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4pPr>
            <a:lvl5pPr>
              <a:buClr>
                <a:schemeClr val="bg1"/>
              </a:buClr>
              <a:buFont typeface="Arial"/>
              <a:buChar char="•"/>
              <a:defRPr sz="135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9"/>
          <p:cNvSpPr>
            <a:spLocks noGrp="1"/>
          </p:cNvSpPr>
          <p:nvPr>
            <p:ph type="dt" sz="half" idx="10"/>
          </p:nvPr>
        </p:nvSpPr>
        <p:spPr>
          <a:xfrm>
            <a:off x="6019800" y="4630341"/>
            <a:ext cx="914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fld id="{D726520D-D2C3-6147-8BD9-DDBB8F8CC3B9}" type="datetime1">
              <a:rPr lang="en-US" smtClean="0"/>
              <a:t>9/26/2022</a:t>
            </a:fld>
            <a:endParaRPr lang="en-US" dirty="0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4630341"/>
            <a:ext cx="13716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 b="0" i="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www.sanjac.edu</a:t>
            </a: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4630341"/>
            <a:ext cx="533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0726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485900"/>
            <a:ext cx="3429000" cy="391716"/>
          </a:xfrm>
          <a:prstGeom prst="rect">
            <a:avLst/>
          </a:prstGeom>
        </p:spPr>
        <p:txBody>
          <a:bodyPr tIns="0" bIns="0"/>
          <a:lstStyle>
            <a:lvl1pPr algn="l">
              <a:buNone/>
              <a:defRPr sz="1350" b="1" i="0">
                <a:ln w="0">
                  <a:noFill/>
                </a:ln>
                <a:solidFill>
                  <a:srgbClr val="0F5A93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176493"/>
            <a:ext cx="4572000" cy="3429000"/>
          </a:xfrm>
          <a:prstGeom prst="rect">
            <a:avLst/>
          </a:prstGeo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907382"/>
            <a:ext cx="3429000" cy="685800"/>
          </a:xfrm>
          <a:prstGeom prst="rect">
            <a:avLst/>
          </a:prstGeom>
        </p:spPr>
        <p:txBody>
          <a:bodyPr lIns="0" tIns="0" rIns="0" bIns="0"/>
          <a:lstStyle>
            <a:lvl1pPr indent="0" algn="l">
              <a:spcBef>
                <a:spcPts val="225"/>
              </a:spcBef>
              <a:buFontTx/>
              <a:buNone/>
              <a:defRPr sz="1050" b="0" i="0" baseline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>
          <a:xfrm>
            <a:off x="6019800" y="4630341"/>
            <a:ext cx="914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fld id="{8A7438BF-31F7-B240-978C-102A4AB8BFA0}" type="datetime1">
              <a:rPr lang="en-US" smtClean="0"/>
              <a:t>9/26/2022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6934200" y="4630341"/>
            <a:ext cx="13716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 b="0" i="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www.sanjac.edu</a:t>
            </a: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305800" y="4630341"/>
            <a:ext cx="533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666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6" y="685800"/>
            <a:ext cx="8229600" cy="1200150"/>
          </a:xfrm>
          <a:prstGeom prst="rect">
            <a:avLst/>
          </a:prstGeom>
        </p:spPr>
        <p:txBody>
          <a:bodyPr/>
          <a:lstStyle>
            <a:lvl1pPr>
              <a:defRPr b="1" i="0">
                <a:ln w="500">
                  <a:noFill/>
                </a:ln>
                <a:solidFill>
                  <a:srgbClr val="0F5A93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26" y="1984176"/>
            <a:ext cx="4040188" cy="37719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buNone/>
              <a:defRPr sz="1500" b="1" i="0">
                <a:ln>
                  <a:noFill/>
                </a:ln>
                <a:solidFill>
                  <a:srgbClr val="0F5A93"/>
                </a:solidFill>
                <a:effectLst/>
                <a:latin typeface="Arial"/>
                <a:cs typeface="Arial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270652" y="1984176"/>
            <a:ext cx="4041775" cy="37719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buNone/>
              <a:defRPr sz="1500" b="1" i="0">
                <a:ln>
                  <a:noFill/>
                </a:ln>
                <a:solidFill>
                  <a:srgbClr val="0F5A93"/>
                </a:solidFill>
                <a:effectLst/>
                <a:latin typeface="Arial"/>
                <a:cs typeface="Arial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2826" y="2400300"/>
            <a:ext cx="4040188" cy="2057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100000"/>
              <a:buFont typeface="Arial"/>
              <a:buChar char="•"/>
              <a:defRPr sz="165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1pPr>
            <a:lvl2pPr>
              <a:buClr>
                <a:schemeClr val="bg1"/>
              </a:buClr>
              <a:buSzPct val="85000"/>
              <a:buFont typeface="Arial"/>
              <a:buChar char="•"/>
              <a:defRPr sz="15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2pPr>
            <a:lvl3pPr>
              <a:buClr>
                <a:schemeClr val="bg1"/>
              </a:buClr>
              <a:buFont typeface="Arial"/>
              <a:buChar char="•"/>
              <a:defRPr sz="135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3pPr>
            <a:lvl4pPr>
              <a:buClr>
                <a:schemeClr val="bg1"/>
              </a:buClr>
              <a:buFont typeface="Arial"/>
              <a:buChar char="•"/>
              <a:defRPr sz="12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4pPr>
            <a:lvl5pPr>
              <a:buClr>
                <a:schemeClr val="bg1"/>
              </a:buClr>
              <a:buFont typeface="Arial"/>
              <a:buChar char="•"/>
              <a:defRPr sz="12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0652" y="2400300"/>
            <a:ext cx="4041775" cy="20574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100000"/>
              <a:buFont typeface="Arial"/>
              <a:buChar char="•"/>
              <a:defRPr sz="165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1pPr>
            <a:lvl2pPr>
              <a:buClr>
                <a:schemeClr val="bg1"/>
              </a:buClr>
              <a:buSzPct val="85000"/>
              <a:buFont typeface="Arial"/>
              <a:buChar char="•"/>
              <a:defRPr sz="15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2pPr>
            <a:lvl3pPr>
              <a:buClr>
                <a:schemeClr val="bg1"/>
              </a:buClr>
              <a:buFont typeface="Arial"/>
              <a:buChar char="•"/>
              <a:defRPr sz="135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3pPr>
            <a:lvl4pPr>
              <a:buClr>
                <a:schemeClr val="bg1"/>
              </a:buClr>
              <a:buFont typeface="Arial"/>
              <a:buChar char="•"/>
              <a:defRPr sz="12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4pPr>
            <a:lvl5pPr>
              <a:buClr>
                <a:schemeClr val="bg1"/>
              </a:buClr>
              <a:buFont typeface="Arial"/>
              <a:buChar char="•"/>
              <a:defRPr sz="1200" b="0" i="0">
                <a:ln>
                  <a:noFill/>
                </a:ln>
                <a:solidFill>
                  <a:srgbClr val="0F5A93"/>
                </a:solidFill>
                <a:effectLst/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>
          <a:xfrm>
            <a:off x="6019800" y="4630341"/>
            <a:ext cx="914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fld id="{3ADE9630-9EF0-EB4F-8FCE-2D705AD7BBAA}" type="datetime1">
              <a:rPr lang="en-US" smtClean="0"/>
              <a:t>9/26/2022</a:t>
            </a:fld>
            <a:endParaRPr lang="en-US" dirty="0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6934200" y="4630341"/>
            <a:ext cx="13716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 b="0" i="0">
                <a:solidFill>
                  <a:srgbClr val="0F5A9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www.sanjac.edu</a:t>
            </a:r>
            <a:endParaRPr lang="en-US" dirty="0"/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305800" y="4630341"/>
            <a:ext cx="533400" cy="273844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rgbClr val="0F5A93"/>
                </a:solidFill>
              </a:defRPr>
            </a:lvl1pPr>
          </a:lstStyle>
          <a:p>
            <a:fld id="{9FCED034-D90E-6843-B614-47C1A282A3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497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ＭＳ Ｐゴシック" pitchFamily="35" charset="-128"/>
          <a:cs typeface="ＭＳ Ｐゴシック" pitchFamily="3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  <a:ea typeface="ＭＳ Ｐゴシック" pitchFamily="35" charset="-128"/>
          <a:cs typeface="ＭＳ Ｐゴシック" pitchFamily="3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  <a:ea typeface="ＭＳ Ｐゴシック" pitchFamily="35" charset="-128"/>
          <a:cs typeface="ＭＳ Ｐゴシック" pitchFamily="3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  <a:ea typeface="ＭＳ Ｐゴシック" pitchFamily="35" charset="-128"/>
          <a:cs typeface="ＭＳ Ｐゴシック" pitchFamily="3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  <a:ea typeface="ＭＳ Ｐゴシック" pitchFamily="35" charset="-128"/>
          <a:cs typeface="ＭＳ Ｐゴシック" pitchFamily="35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D2"/>
          </a:solidFill>
          <a:latin typeface="Corbel" pitchFamily="34" charset="0"/>
        </a:defRPr>
      </a:lvl9pPr>
    </p:titleStyle>
    <p:bodyStyle>
      <a:lvl1pPr marL="239316" indent="-23931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35" charset="2"/>
        <a:buChar char=""/>
        <a:defRPr sz="2250" kern="1200">
          <a:solidFill>
            <a:schemeClr val="tx1"/>
          </a:solidFill>
          <a:latin typeface="+mn-lt"/>
          <a:ea typeface="ＭＳ Ｐゴシック" pitchFamily="35" charset="-128"/>
          <a:cs typeface="ＭＳ Ｐゴシック" pitchFamily="35" charset="-128"/>
        </a:defRPr>
      </a:lvl1pPr>
      <a:lvl2pPr marL="472679" indent="-2047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35" charset="2"/>
        <a:buChar char=""/>
        <a:defRPr sz="1950" kern="1200">
          <a:solidFill>
            <a:schemeClr val="tx1"/>
          </a:solidFill>
          <a:latin typeface="+mn-lt"/>
          <a:ea typeface="ＭＳ Ｐゴシック" pitchFamily="35" charset="-128"/>
          <a:cs typeface="ＭＳ Ｐゴシック"/>
        </a:defRPr>
      </a:lvl2pPr>
      <a:lvl3pPr marL="691754" indent="-204788" algn="l" rtl="0" eaLnBrk="1" fontAlgn="base" hangingPunct="1">
        <a:spcBef>
          <a:spcPct val="20000"/>
        </a:spcBef>
        <a:spcAft>
          <a:spcPct val="0"/>
        </a:spcAft>
        <a:buClr>
          <a:srgbClr val="FF953E"/>
        </a:buClr>
        <a:buFont typeface="Wingdings 2" pitchFamily="35" charset="2"/>
        <a:buChar char=""/>
        <a:defRPr sz="1800" kern="1200">
          <a:solidFill>
            <a:schemeClr val="tx1"/>
          </a:solidFill>
          <a:latin typeface="+mn-lt"/>
          <a:ea typeface="ＭＳ Ｐゴシック" pitchFamily="35" charset="-128"/>
          <a:cs typeface="ＭＳ Ｐゴシック"/>
        </a:defRPr>
      </a:lvl3pPr>
      <a:lvl4pPr marL="890588" indent="-171450" algn="l" rtl="0" eaLnBrk="1" fontAlgn="base" hangingPunct="1">
        <a:spcBef>
          <a:spcPct val="20000"/>
        </a:spcBef>
        <a:spcAft>
          <a:spcPct val="0"/>
        </a:spcAft>
        <a:buClr>
          <a:srgbClr val="F8BD52"/>
        </a:buClr>
        <a:buFont typeface="Wingdings 2" pitchFamily="35" charset="2"/>
        <a:buChar char=""/>
        <a:defRPr sz="1650" kern="1200">
          <a:solidFill>
            <a:schemeClr val="tx1"/>
          </a:solidFill>
          <a:latin typeface="+mn-lt"/>
          <a:ea typeface="ＭＳ Ｐゴシック" pitchFamily="35" charset="-128"/>
          <a:cs typeface="ＭＳ Ｐゴシック"/>
        </a:defRPr>
      </a:lvl4pPr>
      <a:lvl5pPr marL="1069181" indent="-171450" algn="l" rtl="0" eaLnBrk="1" fontAlgn="base" hangingPunct="1">
        <a:spcBef>
          <a:spcPct val="20000"/>
        </a:spcBef>
        <a:spcAft>
          <a:spcPct val="0"/>
        </a:spcAft>
        <a:buClr>
          <a:srgbClr val="46A6BD"/>
        </a:buClr>
        <a:buFont typeface="Wingdings 2" pitchFamily="35" charset="2"/>
        <a:buChar char=""/>
        <a:defRPr sz="1500" kern="1200">
          <a:solidFill>
            <a:schemeClr val="tx1"/>
          </a:solidFill>
          <a:latin typeface="+mn-lt"/>
          <a:ea typeface="ＭＳ Ｐゴシック" pitchFamily="35" charset="-128"/>
          <a:cs typeface="ＭＳ Ｐゴシック"/>
        </a:defRPr>
      </a:lvl5pPr>
      <a:lvl6pPr marL="1255014" indent="-17145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33322" indent="-17145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056" indent="-13716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41932" indent="-13716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aid.gov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tudentaid.gov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said.ed.gov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1359"/>
            <a:ext cx="4686300" cy="457200"/>
          </a:xfrm>
        </p:spPr>
        <p:txBody>
          <a:bodyPr/>
          <a:lstStyle/>
          <a:p>
            <a:r>
              <a:rPr lang="en-US" dirty="0"/>
              <a:t> Paying for College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13AD-8DFA-4B91-90A1-7EB83015F3CB}"/>
              </a:ext>
            </a:extLst>
          </p:cNvPr>
          <p:cNvSpPr txBox="1"/>
          <p:nvPr/>
        </p:nvSpPr>
        <p:spPr>
          <a:xfrm>
            <a:off x="838200" y="348615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Brittany Washington</a:t>
            </a:r>
          </a:p>
          <a:p>
            <a:r>
              <a:rPr lang="en-US" dirty="0"/>
              <a:t>Advisor, Financial Aid</a:t>
            </a:r>
          </a:p>
        </p:txBody>
      </p:sp>
    </p:spTree>
    <p:extLst>
      <p:ext uri="{BB962C8B-B14F-4D97-AF65-F5344CB8AC3E}">
        <p14:creationId xmlns:p14="http://schemas.microsoft.com/office/powerpoint/2010/main" val="209275552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76B0A-6CE6-4B20-91A6-F431E57F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4" y="1246584"/>
            <a:ext cx="7400365" cy="867966"/>
          </a:xfrm>
        </p:spPr>
        <p:txBody>
          <a:bodyPr/>
          <a:lstStyle/>
          <a:p>
            <a:r>
              <a:rPr lang="en-US" dirty="0"/>
              <a:t>Extenuating Circumstances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FEB73-D054-462E-AA8D-B19A95E03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2114550"/>
            <a:ext cx="6362700" cy="3150693"/>
          </a:xfrm>
        </p:spPr>
        <p:txBody>
          <a:bodyPr/>
          <a:lstStyle/>
          <a:p>
            <a:r>
              <a:rPr lang="en-US" sz="2700" dirty="0"/>
              <a:t>If a student is facing extenuating circumstances, there is a review process.</a:t>
            </a:r>
          </a:p>
          <a:p>
            <a:r>
              <a:rPr lang="en-US" sz="2700" dirty="0"/>
              <a:t>Examples:</a:t>
            </a:r>
          </a:p>
          <a:p>
            <a:pPr lvl="2"/>
            <a:r>
              <a:rPr lang="en-US" sz="2100" dirty="0"/>
              <a:t>Student does not live with parents. </a:t>
            </a:r>
          </a:p>
          <a:p>
            <a:pPr lvl="2"/>
            <a:r>
              <a:rPr lang="en-US" sz="2100" dirty="0"/>
              <a:t>Lost of income (Student or Parent)</a:t>
            </a:r>
          </a:p>
          <a:p>
            <a:pPr lvl="2"/>
            <a:r>
              <a:rPr lang="en-US" sz="2100" dirty="0"/>
              <a:t>Death of parent 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577667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3D7359-597B-4791-A2D9-8DE3F7B2F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828800"/>
            <a:ext cx="7086600" cy="3314700"/>
          </a:xfrm>
        </p:spPr>
        <p:txBody>
          <a:bodyPr/>
          <a:lstStyle/>
          <a:p>
            <a:pPr>
              <a:buClr>
                <a:srgbClr val="0F5A93"/>
              </a:buClr>
            </a:pPr>
            <a:r>
              <a:rPr lang="en-US" sz="1800" b="1" dirty="0"/>
              <a:t>Grant - </a:t>
            </a:r>
            <a:r>
              <a:rPr lang="en-US" sz="1800" dirty="0"/>
              <a:t>is money the government provides for students who need it to pay for College, Grants do not have to be repaid*. </a:t>
            </a:r>
          </a:p>
          <a:p>
            <a:pPr>
              <a:buClr>
                <a:srgbClr val="0F5A93"/>
              </a:buClr>
            </a:pPr>
            <a:r>
              <a:rPr lang="en-US" sz="1800" b="1" dirty="0"/>
              <a:t>Scholarships –</a:t>
            </a:r>
            <a:r>
              <a:rPr lang="en-US" sz="1800" dirty="0"/>
              <a:t> (merit or need based) money awarded to students to help pay for tuition, books, and living expenses, scholarships do not have to be repaid*. </a:t>
            </a:r>
          </a:p>
          <a:p>
            <a:pPr>
              <a:buClr>
                <a:srgbClr val="0F5A93"/>
              </a:buClr>
            </a:pPr>
            <a:r>
              <a:rPr lang="en-US" sz="1800" b="1" dirty="0"/>
              <a:t>Work Study -</a:t>
            </a:r>
            <a:r>
              <a:rPr lang="en-US" sz="1800" dirty="0"/>
              <a:t> provides part-time jobs for undergraduate and graduate students with financial need, allowing them to earn money to help pay education expenses. </a:t>
            </a:r>
          </a:p>
          <a:p>
            <a:pPr>
              <a:buClr>
                <a:srgbClr val="0F5A93"/>
              </a:buClr>
            </a:pPr>
            <a:r>
              <a:rPr lang="en-US" sz="1800" b="1" dirty="0"/>
              <a:t>Student Loans -</a:t>
            </a:r>
            <a:r>
              <a:rPr lang="en-US" sz="1800" dirty="0"/>
              <a:t> help student pay for tuition, books, and living expenses, </a:t>
            </a:r>
            <a:r>
              <a:rPr lang="en-US" sz="1800"/>
              <a:t>loans do have </a:t>
            </a:r>
            <a:r>
              <a:rPr lang="en-US" sz="1800" dirty="0"/>
              <a:t>to be repaid. </a:t>
            </a:r>
          </a:p>
          <a:p>
            <a:pPr>
              <a:buClr>
                <a:srgbClr val="0F5A93"/>
              </a:buClr>
            </a:pPr>
            <a:endParaRPr lang="en-US" sz="2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3CDC83-379C-4FE2-9C07-A594D86C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1123950"/>
            <a:ext cx="6172200" cy="786486"/>
          </a:xfrm>
        </p:spPr>
        <p:txBody>
          <a:bodyPr/>
          <a:lstStyle/>
          <a:p>
            <a:r>
              <a:rPr lang="en-US" dirty="0"/>
              <a:t>Types of Aid </a:t>
            </a:r>
          </a:p>
        </p:txBody>
      </p:sp>
    </p:spTree>
    <p:extLst>
      <p:ext uri="{BB962C8B-B14F-4D97-AF65-F5344CB8AC3E}">
        <p14:creationId xmlns:p14="http://schemas.microsoft.com/office/powerpoint/2010/main" val="342695733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123950"/>
            <a:ext cx="6172200" cy="633189"/>
          </a:xfrm>
        </p:spPr>
        <p:txBody>
          <a:bodyPr/>
          <a:lstStyle/>
          <a:p>
            <a:r>
              <a:rPr lang="en-US" sz="3300" dirty="0"/>
              <a:t>How to maintain eligibility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" y="1809750"/>
            <a:ext cx="4114800" cy="1676400"/>
          </a:xfrm>
        </p:spPr>
        <p:txBody>
          <a:bodyPr/>
          <a:lstStyle/>
          <a:p>
            <a:pPr>
              <a:buClr>
                <a:srgbClr val="346392"/>
              </a:buClr>
              <a:buFont typeface="Arial" panose="020B0604020202020204" pitchFamily="34" charset="0"/>
              <a:buChar char="•"/>
            </a:pPr>
            <a:r>
              <a:rPr lang="en-US" dirty="0"/>
              <a:t>Must maintain a cumulative 2.0 GPA.</a:t>
            </a:r>
          </a:p>
          <a:p>
            <a:pPr>
              <a:buClr>
                <a:srgbClr val="346392"/>
              </a:buClr>
              <a:buFont typeface="Arial" panose="020B0604020202020204" pitchFamily="34" charset="0"/>
              <a:buChar char="•"/>
            </a:pPr>
            <a:r>
              <a:rPr lang="en-US" dirty="0"/>
              <a:t>75% pass rate overall.</a:t>
            </a:r>
          </a:p>
          <a:p>
            <a:pPr>
              <a:buClr>
                <a:srgbClr val="346392"/>
              </a:buClr>
              <a:buFont typeface="Arial" panose="020B0604020202020204" pitchFamily="34" charset="0"/>
              <a:buChar char="•"/>
            </a:pPr>
            <a:r>
              <a:rPr lang="en-US" dirty="0"/>
              <a:t>Must re-apply every year to continue to receive Financial Aid. </a:t>
            </a:r>
          </a:p>
          <a:p>
            <a:pPr marL="0" indent="0">
              <a:buClr>
                <a:srgbClr val="346392"/>
              </a:buCl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C7C28-2B01-4E30-8CD3-6B543DFA6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5256" y="1810871"/>
            <a:ext cx="3918935" cy="2978412"/>
          </a:xfrm>
        </p:spPr>
        <p:txBody>
          <a:bodyPr/>
          <a:lstStyle/>
          <a:p>
            <a:r>
              <a:rPr lang="en-US" b="1" dirty="0"/>
              <a:t>Warning Status -</a:t>
            </a:r>
            <a:r>
              <a:rPr lang="en-US" dirty="0"/>
              <a:t> First semester not meeting qualifications, student is still eligible for Financial Aid.</a:t>
            </a:r>
          </a:p>
          <a:p>
            <a:r>
              <a:rPr lang="en-US" b="1" dirty="0"/>
              <a:t>Suspension Status -</a:t>
            </a:r>
            <a:r>
              <a:rPr lang="en-US" dirty="0"/>
              <a:t> Second semester not meeting qualifications, student is no longer eligible for any type of Financial Aid. </a:t>
            </a:r>
          </a:p>
        </p:txBody>
      </p:sp>
      <p:pic>
        <p:nvPicPr>
          <p:cNvPr id="6" name="Picture 4" descr="C:\Users\Sonia.Townsend\AppData\Local\Microsoft\Windows\Temporary Internet Files\Content.IE5\3RYS42VF\MP90043953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42" y="3638550"/>
            <a:ext cx="1685278" cy="1353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8283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A6DE8F-9B90-421E-8F4B-3A2586BB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FBC34B-C413-4B2B-A0F3-B92E7241BDF0}"/>
              </a:ext>
            </a:extLst>
          </p:cNvPr>
          <p:cNvSpPr txBox="1"/>
          <p:nvPr/>
        </p:nvSpPr>
        <p:spPr>
          <a:xfrm>
            <a:off x="609600" y="1200150"/>
            <a:ext cx="6705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F5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Q&amp;A?</a:t>
            </a:r>
            <a:endParaRPr lang="en-US" b="1" dirty="0">
              <a:solidFill>
                <a:srgbClr val="0F5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0F5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F5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Aid Office</a:t>
            </a:r>
          </a:p>
          <a:p>
            <a:pPr algn="ctr"/>
            <a:endParaRPr lang="en-US" sz="2800" b="1" dirty="0">
              <a:solidFill>
                <a:srgbClr val="0F5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F5A9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https://studentaid.gov/</a:t>
            </a:r>
            <a:endParaRPr lang="en-US" sz="2800" b="1" dirty="0">
              <a:solidFill>
                <a:srgbClr val="0F5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0F5A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F5A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Jacinto College School Code: </a:t>
            </a:r>
            <a:r>
              <a:rPr lang="en-US" sz="2800" b="1" dirty="0">
                <a:solidFill>
                  <a:srgbClr val="FFC4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003609</a:t>
            </a:r>
          </a:p>
        </p:txBody>
      </p:sp>
    </p:spTree>
    <p:extLst>
      <p:ext uri="{BB962C8B-B14F-4D97-AF65-F5344CB8AC3E}">
        <p14:creationId xmlns:p14="http://schemas.microsoft.com/office/powerpoint/2010/main" val="136835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99555"/>
            <a:ext cx="8180248" cy="685800"/>
          </a:xfrm>
        </p:spPr>
        <p:txBody>
          <a:bodyPr/>
          <a:lstStyle/>
          <a:p>
            <a:r>
              <a:rPr lang="en-US" sz="3300" dirty="0">
                <a:solidFill>
                  <a:srgbClr val="346392"/>
                </a:solidFill>
              </a:rPr>
              <a:t>What is Financial Aid?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D9E72-2A96-4CBB-9D3F-63770DE95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809750"/>
            <a:ext cx="6553200" cy="3200400"/>
          </a:xfrm>
        </p:spPr>
        <p:txBody>
          <a:bodyPr/>
          <a:lstStyle/>
          <a:p>
            <a:pPr marL="0" indent="0">
              <a:buClrTx/>
            </a:pPr>
            <a:r>
              <a:rPr lang="en-US" sz="2700" u="sng" dirty="0">
                <a:solidFill>
                  <a:srgbClr val="3463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Financial Aid </a:t>
            </a:r>
            <a:r>
              <a:rPr lang="en-US" sz="2700" dirty="0">
                <a:solidFill>
                  <a:srgbClr val="346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is any grant, loan, scholarship, or paid employment offered to help a student meet their college expenses.</a:t>
            </a:r>
          </a:p>
          <a:p>
            <a:pPr marL="0" indent="0">
              <a:buClrTx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9871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F404E8-5E8D-4AEE-9FAE-BE9CCB9CD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982" y="2190750"/>
            <a:ext cx="7291668" cy="2752208"/>
          </a:xfrm>
        </p:spPr>
        <p:txBody>
          <a:bodyPr/>
          <a:lstStyle/>
          <a:p>
            <a:pPr marL="0" indent="0">
              <a:buNone/>
            </a:pPr>
            <a:r>
              <a:rPr lang="en-US" sz="2100" dirty="0"/>
              <a:t>We recommend all students and parents who are completing a FAFSA to create an FSA ID. </a:t>
            </a:r>
          </a:p>
          <a:p>
            <a:pPr marL="0" indent="0">
              <a:buNone/>
            </a:pPr>
            <a:r>
              <a:rPr lang="en-US" sz="2100" dirty="0"/>
              <a:t>The FSA ID allows for the student and parent to electronically sign the FAFSA.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dirty="0"/>
              <a:t>Name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dirty="0"/>
              <a:t>Social Security Number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100" dirty="0"/>
              <a:t>Personal mobile number and/or email address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267891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5A48DE-BE37-452A-B83D-DE7E8723C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982" y="104775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FSA ID – FAFSA Only</a:t>
            </a:r>
            <a:br>
              <a:rPr lang="en-US" dirty="0"/>
            </a:br>
            <a:r>
              <a:rPr lang="en-US" dirty="0"/>
              <a:t>fsaid.ed.gov </a:t>
            </a:r>
          </a:p>
        </p:txBody>
      </p:sp>
    </p:spTree>
    <p:extLst>
      <p:ext uri="{BB962C8B-B14F-4D97-AF65-F5344CB8AC3E}">
        <p14:creationId xmlns:p14="http://schemas.microsoft.com/office/powerpoint/2010/main" val="15901597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13881"/>
            <a:ext cx="6172200" cy="514634"/>
          </a:xfrm>
        </p:spPr>
        <p:txBody>
          <a:bodyPr/>
          <a:lstStyle/>
          <a:p>
            <a:r>
              <a:rPr lang="en-US" dirty="0"/>
              <a:t>FAFSA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319A20-9AF8-47C2-AD9D-07EF9CC94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0521" y="1581150"/>
            <a:ext cx="2743200" cy="3276599"/>
          </a:xfrm>
        </p:spPr>
        <p:txBody>
          <a:bodyPr/>
          <a:lstStyle/>
          <a:p>
            <a:pPr marL="0" indent="0" algn="ctr">
              <a:buNone/>
            </a:pP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2023 - 2024 Aid year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Application will be available </a:t>
            </a:r>
          </a:p>
          <a:p>
            <a:pPr marL="0" indent="0" algn="ctr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October 1st 2022– June 30th 2024 </a:t>
            </a:r>
          </a:p>
          <a:p>
            <a:pPr marL="0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(2021 taxes)</a:t>
            </a:r>
          </a:p>
          <a:p>
            <a:pPr marL="0" indent="0" algn="ctr">
              <a:buNone/>
            </a:pPr>
            <a:endParaRPr lang="en-ZA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ZA" sz="15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https://studentaid.gov/</a:t>
            </a:r>
            <a:endParaRPr lang="en-ZA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ZA" sz="1500" b="1" dirty="0">
                <a:latin typeface="Arial" panose="020B0604020202020204" pitchFamily="34" charset="0"/>
                <a:cs typeface="Arial" panose="020B0604020202020204" pitchFamily="34" charset="0"/>
              </a:rPr>
              <a:t>School Code: 003609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84213-89F8-487B-81FF-04940BDF7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08" y="1832371"/>
            <a:ext cx="404737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586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13C0-FAA8-4C9C-9811-F92773F8B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6" y="1073524"/>
            <a:ext cx="8229600" cy="1192650"/>
          </a:xfrm>
        </p:spPr>
        <p:txBody>
          <a:bodyPr/>
          <a:lstStyle/>
          <a:p>
            <a:r>
              <a:rPr lang="en-US" sz="3300" dirty="0"/>
              <a:t>What will you need to apply?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58FAA-634E-427B-9535-D0A3F11F1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733550"/>
            <a:ext cx="6477000" cy="2829141"/>
          </a:xfrm>
        </p:spPr>
        <p:txBody>
          <a:bodyPr/>
          <a:lstStyle/>
          <a:p>
            <a:pPr>
              <a:buClr>
                <a:srgbClr val="0F5A93"/>
              </a:buClr>
            </a:pPr>
            <a:r>
              <a:rPr lang="en-US" dirty="0"/>
              <a:t>Parent Tax Return and W2’s</a:t>
            </a:r>
          </a:p>
          <a:p>
            <a:pPr>
              <a:buClr>
                <a:srgbClr val="0F5A93"/>
              </a:buClr>
            </a:pPr>
            <a:r>
              <a:rPr lang="en-US" dirty="0"/>
              <a:t>Student Tax Return and W2’s</a:t>
            </a:r>
          </a:p>
          <a:p>
            <a:pPr>
              <a:buClr>
                <a:srgbClr val="0F5A93"/>
              </a:buClr>
            </a:pPr>
            <a:r>
              <a:rPr lang="en-US" dirty="0"/>
              <a:t>Student Social Security Number*</a:t>
            </a:r>
          </a:p>
          <a:p>
            <a:pPr>
              <a:buClr>
                <a:srgbClr val="0F5A93"/>
              </a:buClr>
            </a:pPr>
            <a:r>
              <a:rPr lang="en-US" dirty="0"/>
              <a:t>Parent Social Security Number* </a:t>
            </a:r>
          </a:p>
          <a:p>
            <a:pPr>
              <a:buClr>
                <a:srgbClr val="0F5A93"/>
              </a:buClr>
            </a:pPr>
            <a:r>
              <a:rPr lang="en-US" dirty="0"/>
              <a:t>Student’s State ID/ Driver’s License</a:t>
            </a:r>
          </a:p>
          <a:p>
            <a:pPr>
              <a:buClr>
                <a:srgbClr val="0F5A93"/>
              </a:buClr>
            </a:pPr>
            <a:r>
              <a:rPr lang="en-US" dirty="0"/>
              <a:t>Parent and Student – FSA ID and Password</a:t>
            </a:r>
          </a:p>
          <a:p>
            <a:pPr marL="0" indent="0">
              <a:buClr>
                <a:srgbClr val="0F5A93"/>
              </a:buClr>
              <a:buNone/>
            </a:pPr>
            <a:r>
              <a:rPr lang="en-US" dirty="0"/>
              <a:t>   </a:t>
            </a:r>
            <a:r>
              <a:rPr lang="en-US" dirty="0">
                <a:hlinkClick r:id="rId2"/>
              </a:rPr>
              <a:t>https://fsaid.ed.gov</a:t>
            </a:r>
            <a:r>
              <a:rPr lang="en-US" dirty="0"/>
              <a:t>	</a:t>
            </a:r>
          </a:p>
          <a:p>
            <a:pPr marL="0" indent="0">
              <a:buClr>
                <a:srgbClr val="0F5A93"/>
              </a:buClr>
              <a:buNone/>
            </a:pPr>
            <a:r>
              <a:rPr lang="en-US" dirty="0"/>
              <a:t>* </a:t>
            </a:r>
            <a:r>
              <a:rPr lang="en-US" sz="1350" dirty="0"/>
              <a:t>Name must match what is listed on Social Security card</a:t>
            </a:r>
          </a:p>
          <a:p>
            <a:pPr>
              <a:buClr>
                <a:srgbClr val="0F5A93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498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E45E-0A9F-4377-9E66-C16867D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215769"/>
            <a:ext cx="7772400" cy="685800"/>
          </a:xfrm>
        </p:spPr>
        <p:txBody>
          <a:bodyPr/>
          <a:lstStyle/>
          <a:p>
            <a:r>
              <a:rPr lang="en-US" dirty="0"/>
              <a:t>No Parent Social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8066A-2695-4EDA-B0E4-AF2B3BC14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962150"/>
            <a:ext cx="6972300" cy="2956181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If the parent does not have a social security number the student will enter 9 zeros in the section for parent’s social.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The parent will have to physically sign the FAFSA signature page.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The signature page can be mailed to the Dept of Ed or submitted to San Jacinto College.</a:t>
            </a:r>
          </a:p>
          <a:p>
            <a:pPr marL="490538" lvl="1" indent="-257175">
              <a:buFont typeface="Arial" panose="020B0604020202020204" pitchFamily="34" charset="0"/>
              <a:buChar char="•"/>
            </a:pPr>
            <a:r>
              <a:rPr lang="en-US" dirty="0"/>
              <a:t>San Jac will accept the Dept of Ed signature page or the San Jac signature page. </a:t>
            </a:r>
          </a:p>
          <a:p>
            <a:pPr marL="490538" lvl="1" indent="-257175">
              <a:buFont typeface="Arial" panose="020B0604020202020204" pitchFamily="34" charset="0"/>
              <a:buChar char="•"/>
            </a:pPr>
            <a:r>
              <a:rPr lang="en-US" dirty="0"/>
              <a:t>The Dept of Ed will only accept their official form.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3119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85850"/>
            <a:ext cx="8229600" cy="1143000"/>
          </a:xfrm>
        </p:spPr>
        <p:txBody>
          <a:bodyPr/>
          <a:lstStyle/>
          <a:p>
            <a:r>
              <a:rPr lang="en-US" sz="3300" dirty="0"/>
              <a:t>TASFA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57350"/>
            <a:ext cx="7010400" cy="321944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TASFA is an application for state funded assistance for students that may be undocumented.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 must have graduated high school in the United States and must complete a SB1528 affidavit.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 will need to provide:</a:t>
            </a:r>
          </a:p>
          <a:p>
            <a:pPr>
              <a:buClr>
                <a:srgbClr val="346392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 Tax Return and W2’s</a:t>
            </a:r>
          </a:p>
          <a:p>
            <a:pPr>
              <a:buClr>
                <a:srgbClr val="346392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Student’s Tax Return and W2’s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835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028B-09BD-4AAA-82DC-BD9246BE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1581150"/>
            <a:ext cx="3429000" cy="391716"/>
          </a:xfrm>
        </p:spPr>
        <p:txBody>
          <a:bodyPr/>
          <a:lstStyle/>
          <a:p>
            <a:r>
              <a:rPr lang="en-US" sz="1600" dirty="0"/>
              <a:t>No more paper TASFA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25068A6-C6C2-4939-B9A8-46D5EBA8AB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85800" y="1276350"/>
            <a:ext cx="2944417" cy="3429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AEEA3-D2C0-4402-BC02-A4B9B8C51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8600" y="1972866"/>
            <a:ext cx="3429000" cy="751284"/>
          </a:xfrm>
        </p:spPr>
        <p:txBody>
          <a:bodyPr/>
          <a:lstStyle/>
          <a:p>
            <a:r>
              <a:rPr lang="en-US" sz="1400" dirty="0"/>
              <a:t>The TASFA is going to an online submission portal for the 2023 – 2024 award year. </a:t>
            </a:r>
          </a:p>
        </p:txBody>
      </p:sp>
    </p:spTree>
    <p:extLst>
      <p:ext uri="{BB962C8B-B14F-4D97-AF65-F5344CB8AC3E}">
        <p14:creationId xmlns:p14="http://schemas.microsoft.com/office/powerpoint/2010/main" val="305292120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1EC8B-6387-4A82-B552-44C83194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1" y="1161216"/>
            <a:ext cx="8229600" cy="1200150"/>
          </a:xfrm>
        </p:spPr>
        <p:txBody>
          <a:bodyPr/>
          <a:lstStyle/>
          <a:p>
            <a:r>
              <a:rPr lang="en-US" dirty="0"/>
              <a:t>Dependency Status?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E1EF3-BD66-4531-9AC7-949A61441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Dependent Student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8AA37-91FB-4F8E-8EAC-C2C6B55B2A47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123014" y="1984176"/>
            <a:ext cx="4041775" cy="377190"/>
          </a:xfrm>
        </p:spPr>
        <p:txBody>
          <a:bodyPr/>
          <a:lstStyle/>
          <a:p>
            <a:r>
              <a:rPr lang="en-US" dirty="0"/>
              <a:t>Independent Student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2620E0-2DA5-4149-B4E7-6EEF4E801EFE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214313" indent="-214313">
              <a:buClr>
                <a:srgbClr val="0C5081"/>
              </a:buClr>
              <a:buFont typeface="Arial" panose="020B0604020202020204" pitchFamily="34" charset="0"/>
              <a:buChar char="•"/>
            </a:pPr>
            <a:r>
              <a:rPr lang="en-US" dirty="0"/>
              <a:t>Under 24 years old</a:t>
            </a:r>
          </a:p>
          <a:p>
            <a:pPr marL="214313" indent="-214313">
              <a:buClr>
                <a:srgbClr val="0C5081"/>
              </a:buClr>
              <a:buFont typeface="Arial" panose="020B0604020202020204" pitchFamily="34" charset="0"/>
              <a:buChar char="•"/>
            </a:pPr>
            <a:r>
              <a:rPr lang="en-US" dirty="0"/>
              <a:t>Not married</a:t>
            </a:r>
          </a:p>
          <a:p>
            <a:pPr marL="214313" indent="-214313">
              <a:buClr>
                <a:srgbClr val="0C5081"/>
              </a:buClr>
              <a:buFont typeface="Arial" panose="020B0604020202020204" pitchFamily="34" charset="0"/>
              <a:buChar char="•"/>
            </a:pPr>
            <a:r>
              <a:rPr lang="en-US" dirty="0"/>
              <a:t>No children or legal dependents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D13CED-1346-4CB2-9AAF-99CFB6CA9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84914" y="2361366"/>
            <a:ext cx="4041775" cy="2057400"/>
          </a:xfrm>
        </p:spPr>
        <p:txBody>
          <a:bodyPr/>
          <a:lstStyle/>
          <a:p>
            <a:pPr marL="214313" indent="-214313">
              <a:buClr>
                <a:srgbClr val="0C5081"/>
              </a:buClr>
              <a:buFont typeface="Arial" panose="020B0604020202020204" pitchFamily="34" charset="0"/>
              <a:buChar char="•"/>
            </a:pPr>
            <a:r>
              <a:rPr lang="en-US" dirty="0"/>
              <a:t>Have Children </a:t>
            </a:r>
          </a:p>
          <a:p>
            <a:pPr marL="214313" indent="-214313">
              <a:buClr>
                <a:srgbClr val="0C5081"/>
              </a:buClr>
              <a:buFont typeface="Arial" panose="020B0604020202020204" pitchFamily="34" charset="0"/>
              <a:buChar char="•"/>
            </a:pPr>
            <a:r>
              <a:rPr lang="en-US" dirty="0"/>
              <a:t>Legal Dependent </a:t>
            </a:r>
          </a:p>
          <a:p>
            <a:pPr marL="214313" indent="-214313">
              <a:buClr>
                <a:srgbClr val="0C5081"/>
              </a:buClr>
              <a:buFont typeface="Arial" panose="020B0604020202020204" pitchFamily="34" charset="0"/>
              <a:buChar char="•"/>
            </a:pPr>
            <a:r>
              <a:rPr lang="en-US" dirty="0"/>
              <a:t>Orphan, Ward of the Court, Foster Care</a:t>
            </a:r>
          </a:p>
          <a:p>
            <a:pPr marL="214313" indent="-214313">
              <a:buClr>
                <a:srgbClr val="0C5081"/>
              </a:buClr>
              <a:buFont typeface="Arial" panose="020B0604020202020204" pitchFamily="34" charset="0"/>
              <a:buChar char="•"/>
            </a:pPr>
            <a:r>
              <a:rPr lang="en-US" dirty="0"/>
              <a:t>Emancipated Minor</a:t>
            </a:r>
          </a:p>
          <a:p>
            <a:pPr marL="214313" indent="-214313">
              <a:buClr>
                <a:srgbClr val="0C5081"/>
              </a:buClr>
              <a:buFont typeface="Arial" panose="020B0604020202020204" pitchFamily="34" charset="0"/>
              <a:buChar char="•"/>
            </a:pPr>
            <a:r>
              <a:rPr lang="en-US" dirty="0"/>
              <a:t>Legal Guardianship</a:t>
            </a:r>
          </a:p>
          <a:p>
            <a:pPr marL="214313" indent="-214313">
              <a:buClr>
                <a:srgbClr val="0C5081"/>
              </a:buClr>
              <a:buFont typeface="Arial" panose="020B0604020202020204" pitchFamily="34" charset="0"/>
              <a:buChar char="•"/>
            </a:pPr>
            <a:r>
              <a:rPr lang="en-US" dirty="0"/>
              <a:t>Unaccompanied Youth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9505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JCPresentationtemplet08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</TotalTime>
  <Words>612</Words>
  <Application>Microsoft Office PowerPoint</Application>
  <PresentationFormat>On-screen Show (16:9)</PresentationFormat>
  <Paragraphs>91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Corbel</vt:lpstr>
      <vt:lpstr>Times New Roman</vt:lpstr>
      <vt:lpstr>Wingdings</vt:lpstr>
      <vt:lpstr>Wingdings 2</vt:lpstr>
      <vt:lpstr>SJCPresentationtemplet08</vt:lpstr>
      <vt:lpstr> Paying for College</vt:lpstr>
      <vt:lpstr>What is Financial Aid?</vt:lpstr>
      <vt:lpstr>FSA ID – FAFSA Only fsaid.ed.gov </vt:lpstr>
      <vt:lpstr>FAFSA </vt:lpstr>
      <vt:lpstr>What will you need to apply?</vt:lpstr>
      <vt:lpstr>No Parent Social </vt:lpstr>
      <vt:lpstr>TASFA </vt:lpstr>
      <vt:lpstr>No more paper TASFA</vt:lpstr>
      <vt:lpstr>Dependency Status? </vt:lpstr>
      <vt:lpstr>Extenuating Circumstances</vt:lpstr>
      <vt:lpstr>Types of Aid </vt:lpstr>
      <vt:lpstr>How to maintain eligibility</vt:lpstr>
      <vt:lpstr>PowerPoint Presentation</vt:lpstr>
    </vt:vector>
  </TitlesOfParts>
  <Company>San Jacinto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Dean Van Handel</dc:creator>
  <cp:lastModifiedBy>Washington, Brittany</cp:lastModifiedBy>
  <cp:revision>42</cp:revision>
  <cp:lastPrinted>2017-03-02T16:08:42Z</cp:lastPrinted>
  <dcterms:created xsi:type="dcterms:W3CDTF">2010-12-06T22:38:30Z</dcterms:created>
  <dcterms:modified xsi:type="dcterms:W3CDTF">2022-09-26T18:33:22Z</dcterms:modified>
</cp:coreProperties>
</file>